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Alfa Slab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6.xml"/><Relationship Id="rId33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6d6206596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6d6206596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6d6206596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6d6206596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6d6206596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6d6206596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6dd1803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6dd1803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6dd18031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6dd1803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6dd1803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6dd1803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6dd1803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6dd1803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6dd18031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6dd18031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6dd18031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6dd18031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6dd1803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6dd1803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6d6206596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6d6206596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P_r, P_theta -&gt; KL 추가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6dd18031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6dd18031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6dd18031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6dd18031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P_r, P_theta -&gt; KL 추가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6dd18031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6dd18031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6d6206596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6d6206596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6d6206596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6d6206596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6d6206596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6d6206596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6d6206596_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6d6206596_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6d6206596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6d6206596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6d6206596_9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6d6206596_9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6c6aced2c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6c6aced2c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6d620659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6d620659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gif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6.gif"/><Relationship Id="rId5" Type="http://schemas.openxmlformats.org/officeDocument/2006/relationships/image" Target="../media/image3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gif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Wasserstein GAN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20170489 이재원, 20200130 김유준, 20200438 이다영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Theorem 3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3125725"/>
            <a:ext cx="85206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Maximum is attained by a function 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We can calculate the gradient of Wasserstein distance using 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Recall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775" y="1112537"/>
            <a:ext cx="5924751" cy="19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825" y="4036224"/>
            <a:ext cx="4859476" cy="7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>
            <a:off x="3149350" y="1903800"/>
            <a:ext cx="2620200" cy="355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062950" y="2462775"/>
            <a:ext cx="2758200" cy="355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WGAN Train Algorithm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7500"/>
            <a:ext cx="5565549" cy="325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3"/>
          <p:cNvGrpSpPr/>
          <p:nvPr/>
        </p:nvGrpSpPr>
        <p:grpSpPr>
          <a:xfrm>
            <a:off x="5542197" y="2639002"/>
            <a:ext cx="3409870" cy="1415689"/>
            <a:chOff x="5542197" y="2639002"/>
            <a:chExt cx="3409870" cy="1415689"/>
          </a:xfrm>
        </p:grpSpPr>
        <p:pic>
          <p:nvPicPr>
            <p:cNvPr id="152" name="Google Shape;15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42212" y="3552235"/>
              <a:ext cx="3409854" cy="502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3"/>
            <p:cNvSpPr txBox="1"/>
            <p:nvPr/>
          </p:nvSpPr>
          <p:spPr>
            <a:xfrm>
              <a:off x="5542197" y="2639002"/>
              <a:ext cx="1804060" cy="400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Theorem 3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3750" y="2983250"/>
            <a:ext cx="3176825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100" y="2983250"/>
            <a:ext cx="3176825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3750" y="2983250"/>
            <a:ext cx="3176825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100" y="2031019"/>
            <a:ext cx="3176826" cy="49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311700" y="1103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Critic: f_w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227625"/>
            <a:ext cx="4107575" cy="32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00" y="2748444"/>
            <a:ext cx="3176826" cy="49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12" y="3299835"/>
            <a:ext cx="3409854" cy="50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300" y="1988100"/>
            <a:ext cx="3176825" cy="7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35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Empirical Results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Experimental Procedure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275" y="1110400"/>
            <a:ext cx="6165458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Meaningful Loss Metric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938" y="1050675"/>
            <a:ext cx="59901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Improved Stability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63" y="1017725"/>
            <a:ext cx="66106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235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Experiments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Synthetic Generation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83850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900" y="1083850"/>
            <a:ext cx="1076325" cy="1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Synthetic Generation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900" y="1083850"/>
            <a:ext cx="1076325" cy="1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13" y="1057300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-14272" l="0" r="0" t="0"/>
          <a:stretch/>
        </p:blipFill>
        <p:spPr>
          <a:xfrm>
            <a:off x="2481900" y="1017725"/>
            <a:ext cx="1076325" cy="2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Introduction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Learning a probability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ko">
                <a:solidFill>
                  <a:srgbClr val="FF0000"/>
                </a:solidFill>
              </a:rPr>
              <a:t>Maximum likelihood estimation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Equivalent to ‘</a:t>
            </a:r>
            <a:r>
              <a:rPr lang="ko">
                <a:solidFill>
                  <a:srgbClr val="FF0000"/>
                </a:solidFill>
              </a:rPr>
              <a:t>minimizing</a:t>
            </a:r>
            <a:r>
              <a:rPr b="1" lang="ko"/>
              <a:t> 		     </a:t>
            </a:r>
            <a:r>
              <a:rPr lang="ko"/>
              <a:t>’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    : distribution of real data,     : distribution of parametrized density)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However, KL divergence is </a:t>
            </a:r>
            <a:r>
              <a:rPr lang="ko">
                <a:solidFill>
                  <a:srgbClr val="FF0000"/>
                </a:solidFill>
              </a:rPr>
              <a:t>not always finite</a:t>
            </a:r>
            <a:r>
              <a:rPr lang="ko"/>
              <a:t>.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749" y="1917725"/>
            <a:ext cx="2722500" cy="8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923" y="3022498"/>
            <a:ext cx="920940" cy="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700" y="3343866"/>
            <a:ext cx="232802" cy="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925" y="3349493"/>
            <a:ext cx="232800" cy="20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Synthetic Generation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900" y="1083850"/>
            <a:ext cx="1076325" cy="1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 b="-14272" l="0" r="0" t="0"/>
          <a:stretch/>
        </p:blipFill>
        <p:spPr>
          <a:xfrm>
            <a:off x="2481900" y="1017725"/>
            <a:ext cx="1076325" cy="2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75" y="1314625"/>
            <a:ext cx="3702900" cy="3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925" y="1314625"/>
            <a:ext cx="3702900" cy="3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-14272" l="0" r="0" t="0"/>
          <a:stretch/>
        </p:blipFill>
        <p:spPr>
          <a:xfrm>
            <a:off x="451075" y="1286375"/>
            <a:ext cx="1076325" cy="2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-14272" l="0" r="0" t="0"/>
          <a:stretch/>
        </p:blipFill>
        <p:spPr>
          <a:xfrm>
            <a:off x="4897925" y="1286375"/>
            <a:ext cx="1076325" cy="2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593625" y="1083850"/>
            <a:ext cx="28335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 clipping = 0.1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4970700" y="1051725"/>
            <a:ext cx="28335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Weight clipping = 0.001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Conclusion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SzPts val="1450"/>
              <a:buChar char="-"/>
            </a:pPr>
            <a:r>
              <a:rPr lang="ko" sz="1450"/>
              <a:t>WGAN은 discriminator의 학습을 </a:t>
            </a:r>
            <a:r>
              <a:rPr b="1" lang="ko" sz="1450">
                <a:solidFill>
                  <a:srgbClr val="FF0000"/>
                </a:solidFill>
              </a:rPr>
              <a:t>EM distance</a:t>
            </a:r>
            <a:r>
              <a:rPr lang="ko" sz="1450"/>
              <a:t> (Wasserstein distance)를 사용하여 변형</a:t>
            </a:r>
            <a:endParaRPr sz="1450"/>
          </a:p>
          <a:p>
            <a:pPr indent="0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-320675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SzPts val="1450"/>
              <a:buChar char="-"/>
            </a:pPr>
            <a:r>
              <a:rPr lang="ko" sz="1450"/>
              <a:t>기존 GAN의 경우 Generator와 Discriminator의 </a:t>
            </a:r>
            <a:r>
              <a:rPr b="1" lang="ko" sz="1450">
                <a:solidFill>
                  <a:srgbClr val="FF0000"/>
                </a:solidFill>
              </a:rPr>
              <a:t>학습 균형</a:t>
            </a:r>
            <a:r>
              <a:rPr lang="ko" sz="1450"/>
              <a:t>이 중요함</a:t>
            </a:r>
            <a:endParaRPr sz="1450"/>
          </a:p>
          <a:p>
            <a:pPr indent="0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1450"/>
              <a:t>WGAN의 경우 critic(Discriminator)을 최대한으로 </a:t>
            </a:r>
            <a:r>
              <a:rPr b="1" lang="ko" sz="1450">
                <a:solidFill>
                  <a:srgbClr val="FF0000"/>
                </a:solidFill>
              </a:rPr>
              <a:t>최적 상태까지 학습</a:t>
            </a:r>
            <a:r>
              <a:rPr lang="ko" sz="1450"/>
              <a:t>시킨 후 generator를 학습</a:t>
            </a:r>
            <a:endParaRPr sz="1450"/>
          </a:p>
          <a:p>
            <a:pPr indent="0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-320675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SzPts val="1450"/>
              <a:buChar char="-"/>
            </a:pPr>
            <a:r>
              <a:rPr lang="ko" sz="1450"/>
              <a:t>결과적으로 GAN 학습을 </a:t>
            </a:r>
            <a:r>
              <a:rPr b="1" lang="ko" sz="1450">
                <a:solidFill>
                  <a:srgbClr val="FF0000"/>
                </a:solidFill>
              </a:rPr>
              <a:t>안정화</a:t>
            </a:r>
            <a:r>
              <a:rPr lang="ko" sz="1450">
                <a:solidFill>
                  <a:srgbClr val="FF0000"/>
                </a:solidFill>
              </a:rPr>
              <a:t> </a:t>
            </a:r>
            <a:r>
              <a:rPr lang="ko" sz="1450"/>
              <a:t>시키고 mode collapse 문제를 해결</a:t>
            </a:r>
            <a:endParaRPr sz="14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2474850" y="4721275"/>
            <a:ext cx="6914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https://colab.research.google.com/drive/1beqRuSMevSESIDJWKmfjSXZgAsg01mOl?usp=sharing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235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 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Extra Materials - RMSProp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RMSProp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75" y="1257950"/>
            <a:ext cx="4363475" cy="33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20" y="2407000"/>
            <a:ext cx="3854175" cy="12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Generative Adversarial Networks (GANs)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Z : random variable with distribution p(z)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X : original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Find parametric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Distribution induced by function is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Measure how close the distribution       and  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025" y="2134875"/>
            <a:ext cx="1789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254" y="2818824"/>
            <a:ext cx="319075" cy="2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54" y="3276024"/>
            <a:ext cx="319075" cy="2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500" y="3276454"/>
            <a:ext cx="319075" cy="27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Distances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Total Variation (TV) distance, Kuller-Leibler (KL) divergence, Jensen-Shannon (JS) divergence and </a:t>
            </a:r>
            <a:r>
              <a:rPr lang="ko">
                <a:solidFill>
                  <a:srgbClr val="FF0000"/>
                </a:solidFill>
              </a:rPr>
              <a:t>Earth-Mover (EM) distance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ko">
                <a:solidFill>
                  <a:srgbClr val="FF0000"/>
                </a:solidFill>
              </a:rPr>
              <a:t>The Earth-Mover (EM) distance or Wasserstein-1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/>
              <a:t>	</a:t>
            </a:r>
            <a:r>
              <a:rPr lang="ko"/>
              <a:t>where 		     is set of joint distributions whose marginals are 	      and </a:t>
            </a:r>
            <a:endParaRPr b="1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750" y="2513996"/>
            <a:ext cx="501850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374" y="3145724"/>
            <a:ext cx="921675" cy="3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8041" y="3171663"/>
            <a:ext cx="290500" cy="25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4575" y="3158617"/>
            <a:ext cx="290500" cy="279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Example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Let			,       be distribution of 			 and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JS, KL and TV not continuous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75" y="1288750"/>
            <a:ext cx="944599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600" y="1288750"/>
            <a:ext cx="3143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175" y="1288751"/>
            <a:ext cx="977226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7200" y="1288750"/>
            <a:ext cx="1103322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13" y="1797898"/>
            <a:ext cx="4528748" cy="25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Theorem 1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Properties of EM distance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88" y="1708899"/>
            <a:ext cx="7652824" cy="26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1888375" y="3142650"/>
            <a:ext cx="1520700" cy="355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087100" y="3427800"/>
            <a:ext cx="2983200" cy="355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Theorem 2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9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Relative strength of the topologies induced by distance/divergence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(strongest) KL &gt; JS, TV &gt; EM (weakest)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137" y="1615200"/>
            <a:ext cx="5451726" cy="28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Wasserstein GAN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Convergence in JS divergence implies convergence in Wasserstein distance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Distribution obtained by minimizing Wasserstein distance might have nicer properties</a:t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145100" y="2571750"/>
            <a:ext cx="3697800" cy="183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Sequence of distribution converging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 divergence</a:t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666527" y="3219078"/>
            <a:ext cx="2473200" cy="91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Sequence of distribution converging by Wasserstein Distance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5553300" y="3372125"/>
            <a:ext cx="17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Zero-one distance?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Kantorovich-Rubinstein Duality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1"/>
          <p:cNvGrpSpPr/>
          <p:nvPr/>
        </p:nvGrpSpPr>
        <p:grpSpPr>
          <a:xfrm>
            <a:off x="1749500" y="1365925"/>
            <a:ext cx="4972598" cy="1289550"/>
            <a:chOff x="1749500" y="1365925"/>
            <a:chExt cx="4972598" cy="1289550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9508" y="1365925"/>
              <a:ext cx="4340149" cy="61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9500" y="1959242"/>
              <a:ext cx="4972598" cy="6962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800" y="2798075"/>
            <a:ext cx="4830349" cy="21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